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3FC5B-EC8A-4FCE-A230-C953929473A0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51DAF-6DB1-4166-AF50-F139248D2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436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51DAF-6DB1-4166-AF50-F139248D206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998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76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61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57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93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66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76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3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4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51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29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131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1ED3E6-A2E9-40B6-A2C3-240CD1672B8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3C4608E-D4CE-4204-91E3-8207E1E1D671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42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 методы преодоления сопротивления персонала предприятия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13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18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эффективного проведения реорганизации организации необходимо знать психологические приемы, способы преодоления сопротивления персонала. Наиболее известная классификация способов преодоления сопротивления предложена Дж.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Котлером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Л.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Шлезингером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(табл. 2)                                                                                                    Таблица 2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преодоления сопротивления организационным изменениям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250678"/>
              </p:ext>
            </p:extLst>
          </p:nvPr>
        </p:nvGraphicFramePr>
        <p:xfrm>
          <a:off x="-3" y="1201005"/>
          <a:ext cx="12192002" cy="5699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186"/>
                <a:gridCol w="2903186"/>
                <a:gridCol w="2903186"/>
                <a:gridCol w="3482444"/>
              </a:tblGrid>
              <a:tr h="39622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Меры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Предпосылки применения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Преимущества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Недостатки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622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3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4</a:t>
                      </a:r>
                      <a:endParaRPr lang="ru-RU" sz="1300" dirty="0"/>
                    </a:p>
                  </a:txBody>
                  <a:tcPr/>
                </a:tc>
              </a:tr>
              <a:tr h="6838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Обучение и пре-доставление ин-формации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Недостаток информации, недостоверная информация или ее неправильная интерпретация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При убежденности сотрудников в необходимости мероприятия они активно участвуют в преобразованиях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Требует очень много времени, если надо охватить большое число сотрудников</a:t>
                      </a:r>
                      <a:endParaRPr lang="ru-RU" sz="1300" dirty="0"/>
                    </a:p>
                  </a:txBody>
                  <a:tcPr/>
                </a:tc>
              </a:tr>
              <a:tr h="87928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Привлечение к участию в проекте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Дефицит информации у инициаторов проекта относительно программы изменений и пред-полагаемого сопротивления им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Участники заинтересованно поддерживают изменения и активно предоставляют релевантную информацию для планирования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Требует очень много времени, если участники имеют </a:t>
                      </a:r>
                      <a:r>
                        <a:rPr lang="ru-RU" sz="1300" dirty="0" err="1" smtClean="0"/>
                        <a:t>неправиль-ное</a:t>
                      </a:r>
                      <a:r>
                        <a:rPr lang="ru-RU" sz="1300" dirty="0" smtClean="0"/>
                        <a:t> представление о целях изменений</a:t>
                      </a:r>
                      <a:endParaRPr lang="ru-RU" sz="1300" dirty="0"/>
                    </a:p>
                  </a:txBody>
                  <a:tcPr/>
                </a:tc>
              </a:tr>
              <a:tr h="6838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Стимулирование и поддержка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Сопротивление в связи со сложностью индивидуальной адаптации к отдельным изменениям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Предоставление помощи при адаптации и учет индивидуальных пожеланий облегчают достижение целей изменения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Требует много времени, а также значительных рас-ходов, что может привести к неуда-че проекта</a:t>
                      </a:r>
                      <a:endParaRPr lang="ru-RU" sz="1300" dirty="0"/>
                    </a:p>
                  </a:txBody>
                  <a:tcPr/>
                </a:tc>
              </a:tr>
              <a:tr h="87928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Переговоры и соглашения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Сопротивление групп в руководстве предприятия, опасающихся потерять свои привилегии в результате изменений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Предоставление стимулов в обмен на поддержку может оказаться относительно простым способом преодоления со-противления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Часто требует больших расходов и может вызвать претензии у других групп</a:t>
                      </a:r>
                      <a:endParaRPr lang="ru-RU" sz="1300" dirty="0"/>
                    </a:p>
                  </a:txBody>
                  <a:tcPr/>
                </a:tc>
              </a:tr>
              <a:tr h="6838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Кадровые перестановки и на-значения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Несостоятельность других «тактик» влияния или недопустимо высокие затраты по ним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Сопротивление относительно быстро ликвидируется, не требуя высоких за-трат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Угроза будущим проектам из-за не-доверия </a:t>
                      </a:r>
                      <a:r>
                        <a:rPr lang="ru-RU" sz="1300" dirty="0" err="1" smtClean="0"/>
                        <a:t>затраги-ваемых</a:t>
                      </a:r>
                      <a:r>
                        <a:rPr lang="ru-RU" sz="1300" dirty="0" smtClean="0"/>
                        <a:t> лиц</a:t>
                      </a:r>
                      <a:endParaRPr lang="ru-RU" sz="1300" dirty="0"/>
                    </a:p>
                  </a:txBody>
                  <a:tcPr/>
                </a:tc>
              </a:tr>
              <a:tr h="87928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Скрытые и явные меры принуждения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Острый дефицит времени или отсутствие соответствующей властной базы у инициаторов изменений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Угроза санкций заглушает сопротивление, делает возможной быструю реализацию проекта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Связаны с риском, порождают стой-кую озлобленность по отношению к инициаторам, пассивное сопротивление возможной переориентации проекта</a:t>
                      </a:r>
                      <a:endParaRPr lang="ru-RU" sz="13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08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7826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стратегий проведения изменений можно выделить две основные: стратегию с ориентацией на принуждение и так называемый биографический подход.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с ориентацией на принуждение (жесткий метод)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лишь в исключительных случаях может привести к устойчивому успеху. Желаемое поведение определяется страхом перед наказанием, а не убежденностью подчиненного. Таким образом не могут быть достигнуты изменения, гарантирующие организации стабильный и длительный успех, возможны лишь кратковременные достижения в кризисные периоды.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эффективным признается биографический подход (мягкий метод), который базируется на истории реформируемых организаций. В этом случае исходят из факторов, определяющих индивидуальные ценностные представления, групповые нормы и общие цели. Люди сами должны быть заинтересованы в том, чтобы изменить свою нормативную ориентацию по отношению к старым моделям и выработать новую систему обязанностей. Для этого создаются программы организационно-культурных перемен, в которых находят место и рациональные элементы, такие как знания, планирование, информация, институционализация.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показывают исследования российских предприятий, осуществляющих программы развития, для преодоления сопротивлений использовались методы: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жесткие: принуждение сотрудников к работе по новым правилам, их замена и увольнение;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мягкие: вовлечение сотрудников в процесс реорганизации, создание для них возможности вносить свои предложения о целях и методах изменений, обсуждение с персоналом принимаемых организационных решений, убеждение в необходимости и правильности методов перемен, обучение смежным профессиям и новым методам работы, информирование о планах и ходе изменений;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компромиссные: заключение «сделок», обеспечение гарантий не-ухудшения положения сотрудников, снижение радикальности изменений.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Самым популярным методом оказался метод убеждения (личные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-седы, публичные выступления и обучающие мероприятия, цель которых – изменить точку зрения адресата информации относительно предмета раз-говора).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97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Жесткие способы воздействия на сотрудников применялись, как правило, в ходе «вынужденных» изменений, обусловленных неожиданными переменами во внешней среде или внутри организации, угрожающими ее существованию. Выбор стратегии преодоления сопротивления (жесткие или мягкие методы) во многом зависит от квалификации руководства в применении этого метода и сотрудников, а также характера изменений. Сочетание метода убеждения с другими мягкими методами позволяет эффективно преодолевать сопротивление.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для того чтобы справиться с негативным отношением персонала к переменам и сопротивлением им, можно использовать ряд методов, которые подразделяются: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объекту воздействия: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на методы работы с руководителем;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методы работы с персоналом;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по способу работы с персоналом: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на индивидуальные методы работы;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групповые методы работы.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Предпочтение следует отдавать индивидуальным и групповым методам работы с персоналом по принятию организационных изменений, поскольку человеческий ресурс представляет самый важный компонент развития организации и поддержания ее конкурентоспособности на рынке. При этом необходимо соблюдать следующие правила: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Высшее руководство должно напрямую общаться с сотрудниками и сообщать им информацию о том, что надо делать, почему и каким образом следует производить изменения. Дж.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Котлер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утверждает, что прежде чем люди смогут понять и принять предлагаемые изменения, они должны найти ответы на следующие вопросы: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Что означают перемены для меня и моих друзей?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Что означают изменения для организации?  Имеются ли альтернативы?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Имеются ли лучшие варианты выбора?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Я собираюсь действовать по-другому. Возможно ли это?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Каким образом я могу приобрести новые навыки, которые мне потребуются? </a:t>
            </a:r>
          </a:p>
        </p:txBody>
      </p:sp>
    </p:spTree>
    <p:extLst>
      <p:ext uri="{BB962C8B-B14F-4D97-AF65-F5344CB8AC3E}">
        <p14:creationId xmlns:p14="http://schemas.microsoft.com/office/powerpoint/2010/main" val="2920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Должен ли я чем-либо пожертвовать и чем именно?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Насколько близко к сердцу я буду воспринимать необходимость таких жертв?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Действительно ли я верю в то, что эти перемены необходимы?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Верю ли я, что услышанные указания и директивы о продвижении вперед реалистичны?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Является ли это верным направлением развития?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А вдруг кто-то ведет какую-то игру и, возможно, пытается улучшить свое положение за мой счет?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Необходимо быть правдивым и искренним по отношению к существующей ситуации. Точно и ясно определить и объявить, как долго будут продолжаться изменения и какие последствия это будет иметь для качества работы. Предоставлять информацию вовремя. Отсутствие информации порождает сомнения, вызывает состояние неопределенности, способствует распространению слухов и домыслов, что подрывает доверие работников к менеджерам и высшему руководству организации. Другой ошибкой является одномоментное предоставление слишком большого объема информации. Ведь известно, что для того, чтобы понять и постичь информацию, работникам и служащим требуется определенное время.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Следует использовать ясные доводы и аргументацию при разъяснении и поддержке предлагаемых проектов.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Информировать работников и служащих о преимуществах и выгодах, получаемых в результате перемен, и о том, каким образом должен быть преодолен разрыв между реальностью и желаемым состоянием.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Следует проводить встречи и совещания с теми, кто демонстрирует явное неприятие, детально и обстоятельно отвечать на все их возражения.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Вовлекать в выполнение проекта всех работников и служащих, имеющих отношение к этой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Вовлекать неформальных лидеров, ведущих специалистов, имеющиеся профсоюзные и другие группы в процесс выработки решений. Если в этот процесс будут вовлечены и инициаторы изменений, и акционеры, и неформальные лидеры, то появятся большие возможности для благоприятного, результативного и эффективного внедрения предлагаемых перемен в практическую деятельность организации.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Временно отложить выполнение проекта, если сопротивление слишком велико и вы пока не можете рассчитывать на поддержку большинства.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43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и мотивация участия персонала в переменах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Имеются большие возможности по усилению мотивации к переменам и стимулированию активного участия персонала в грядущих изменениях. Реализовать эти возможности будет легче, если придерживаться следующих рекомендаций: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Постоянно проверять и оценивать готовность работников и служащих к осуществлению перемен.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Провести серию собраний и встреч, на которых сообщить работникам и служащим о сформулированных: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миссии организации;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видении организации;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основных достижениях и ценностях организации;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целях, задачах и стратегии организации.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показать работникам целесообразность перемен и довести до них информацию об ожидаемом улучшении их образа жизни и работы.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 концепция должна исповедоваться как Евангелие и представляться в устной и письменной формах как внутри, так и широко за пределами организации. Необходимо распространять эту концепцию, применяя простые средства и используя аналогии, примеры, различные виды лекций, дискуссий, конференций, в том числе и средства массовой информации.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Постоянно следует обращать внимание на необходимость пере-мен. До сознания всего персонала организации должна быть доведена настоятельная необходимость и неизбежность перемен. Для достижения этой цели можно использовать широко известный способ сравнения организации с наиболее успешными конкурентами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бенчмаркинг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анализ удовлетворенности потребителей, иллюстрацию неудовлетворительного положения дел с применением индикаторов – показателей, свидетельствующих о постоянном ухудшении деятельности организации. Необходимо ясно до-водить до «сведения» всех, что в будущем, при работе в экстремальных условиях, существование и даже выживание организации может оказаться под угрозой. Настоящее положение дел должно рассматриваться как негативное и не дающее ожидаемых результатов. Работники и служащие должны осознать, что текущая ситуация является неудовлетворительной, поэтому требуется внести изменения в работу организации.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17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Х.К.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Рамперсад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С.В. Пономарев считают, что для того, чтобы убедить служащих в необходимости перемен в работе организации, следует использовать жесткие меры: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внести поправки в баланс организации с целью демонстрации огромных потерь за последний квартал;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продать штаб-квартиру организации и переехать в здание, кото-рое выглядит как военный командный пункт;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сообщить всем бизнес-подразделениям, что у них есть 24 месяца для того, чтобы стать первыми или вторыми в их сегментах рынка, а в случае неудачи – применить наказание в виде лишения финансирования, изъятия капиталовложений или закрытия этого бизнес-подразделения;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установить порядок оплаты десяти высших должностных лиц, при котором 50% от их максимальной зарплаты будут жестко связаны с достижением целей в области качества организации в целом;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раскрыть менеджерам основные слабости их подразделений по сравнению с конкурентами;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позволить ошибкам менеджеров подразделений разрастаться и приводить к появлению несоответствий вместо того, чтобы корректировать их последствия в последний момент;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ликвидировать очевидные проявления излишеств (отказ от пре-доставления льгот служащим, прекращение работы фонтана на открытом воздухе, закрытие особого обеденного зала, которым пользовались менеджеры организации);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настойчиво требовать, чтобы как можно большее число людей на более низких уровнях организации начали отчитываться по широкому кругу мероприятий, связанных с выполнением бизнес-процессов и любых видов деловой активности;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рассылать большому числу служащих информацию об уровне удовлетворенности потребителей и финансовых результатах работы, обращая особое внимание на данные, демонстрирующие слабые места и недостатки по отношению к конкурентам;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настаивать на том, чтобы люди регулярно встречались и разговаривали с неудовлетворенными потребителями, с расстроенными постав-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щиками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рассерженными акционерами;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проводить больше частных дискуссий и открытых обсуждений проблем организации на страницах внутрифирменного информационного бюллетеня и при встречах высших руководителей с персоналом.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4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Предложения по улучшению деятельности должны быть хорошо обоснованы и доведены до персонала адекватно их месту в служебной иерархии.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Ясно объяснять и иллюстрировать с помощью конкретных приме-ров, каким образом будут осуществляться изменения и усовершенствования. Необходимо базироваться на хорошо продуманных планах, в которых раскрыто содержание каждого этапа их осуществления. Во время процесса осуществления изменений регулярно обеспечивать работников и служащих надежной информацией.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Ввести в практику организации проведение занятий и тренировочных сессий с работниками и служащими, направленных на то, чтобы развивать их умения и навыки, связанные с повышением качества и ответственности за деятельность, бизнесом, ориентацией на потребности клиентов, работой в составе команд по улучшению качества, с развитием качеств руководителя-лидера в каждом сотруднике.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Вовлекать работников и служащих, имеющих отношение к делу, в планирование и внедрение изменений в практическую деятельность организации. Без их постоянного вовлечения любой проект обречен на неудачу.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Давать вознаграждения тем, кто успешно выполняет задания. От-давать предпочтение моральным вознаграждениям в виде похвалы и при-знания заслуг, а не материальным. Каждый успех должен быть удостоен большого внимания. Давать положительную оценку всем группам и индивидуумам, вносящим вклад в достижение успеха, и сводить к минимуму значение собственных заслуг. Те, чья работа приводит к созданию положи-тельных результатов (независимо от того, насколько они малы), должны рассматриваться как герои. В дополнение к этому тех, кто находится в со-стоянии застоя (стагнации) или остается в оппозиции, следует побуждать к изменению их отношения к делу либо переводить в другие подразделения организации и даже увольнять. Необходимо быть готовым к осуществлению таких жестких мер, так как одно «подгнившее яблоко» (нравственно испорченная, разложившаяся личность) в организации может полностью расстроить и сделать тщетным процесс перемен.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Для каждого проекта реорганизации нужно определить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-вить существенную индивидуальную отличительную особенность, напри-мер, амбициозное название проекта, посредством которого работники и служащие смогут почувствовать, что перед ними поставлена реальная цель-мечта, ради которой есть смысл совместно трудиться.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Работу следует начинать осторожно и внимательно: с пилотного (опытного, пробного) проекта и практиковаться на нем. Начинать работу с выполнения простейшей части проекта, что в итоге должно привести к результату и создать ощущение успеха. Масштаб планируемых перемен не должен превышать возможностей индивидуума, которому поручено выполнение задания. Выбор возможных вариантов действий осуществлять на основе деловых (практических) потребностей.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Разработать и создать систему обязательств высших руководите-лей по отношению к непрерывному улучшению. Высшие руководители должны взять на себя функции лидеров в деле доведения перемен до конца. Они должны ежемесячно ставить вопросы управления качеством в повестку дня собраний и совещаний команды менеджеров, руководить организаторами-менеджерами совместного бизнеса, организовывать работу команд по выполнению проектов, руководить рабочими группами, способствовать передаче знаний и изменению стиля общения и взаимодействий в лучшую сторону.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Начать процесс следует с непрерывного улучшения на высших уровнях организации и постепенно распространять этот процесс непрерывного улучшения на более низкие уровни организации, последовательно переходя от уже вовлеченного в работу уровня к следующему.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Устранять и удалять из организации элементы, деморализующие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демотивирующие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отдельных работников и служащих.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Предоставлять лидерам и командам по улучшению качества власть и права владельцев тех процессов, за которые они ответственны.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Предоставлять работникам и служащим возможность стать акционерами организации с тем, чтобы они почувствовали себя ее владельцами.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Принимать меры к регулярному пересмотру целей деятельности организации, системы соответствующих вознаграждений, развития способностей и повышения уровня образования, а также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распределения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среди акционеров.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4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</TotalTime>
  <Words>2397</Words>
  <Application>Microsoft Office PowerPoint</Application>
  <PresentationFormat>Широкоэкранный</PresentationFormat>
  <Paragraphs>109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Способы и методы преодоления сопротивления персонала предприятия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и методы преодоления сопротивления персонала предприятия</dc:title>
  <dc:creator>usewr</dc:creator>
  <cp:lastModifiedBy>usewr</cp:lastModifiedBy>
  <cp:revision>5</cp:revision>
  <dcterms:created xsi:type="dcterms:W3CDTF">2020-10-19T16:19:15Z</dcterms:created>
  <dcterms:modified xsi:type="dcterms:W3CDTF">2020-10-19T16:46:40Z</dcterms:modified>
</cp:coreProperties>
</file>